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jpg" ContentType="image/jpeg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7" r:id="rId2"/>
  </p:sldIdLst>
  <p:sldSz cx="43891200" cy="32918400"/>
  <p:notesSz cx="6858000" cy="9144000"/>
  <p:defaultTextStyle>
    <a:defPPr>
      <a:defRPr lang="en-US"/>
    </a:defPPr>
    <a:lvl1pPr marL="0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420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8840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261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7681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101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6521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0941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5362" algn="l" defTabSz="438884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  <p15:guide id="3" orient="horz" pos="10368">
          <p15:clr>
            <a:srgbClr val="A4A3A4"/>
          </p15:clr>
        </p15:guide>
        <p15:guide id="4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7619" autoAdjust="0"/>
  </p:normalViewPr>
  <p:slideViewPr>
    <p:cSldViewPr showGuides="1">
      <p:cViewPr>
        <p:scale>
          <a:sx n="50" d="100"/>
          <a:sy n="50" d="100"/>
        </p:scale>
        <p:origin x="-4472" y="-5416"/>
      </p:cViewPr>
      <p:guideLst>
        <p:guide orient="horz" pos="6912"/>
        <p:guide pos="10368"/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jpeg>
</file>

<file path=ppt/media/image20.tiff>
</file>

<file path=ppt/media/image21.png>
</file>

<file path=ppt/media/image22.png>
</file>

<file path=ppt/media/image24.png>
</file>

<file path=ppt/media/image25.jpg>
</file>

<file path=ppt/media/image26.png>
</file>

<file path=ppt/media/image34.png>
</file>

<file path=ppt/media/image35.png>
</file>

<file path=ppt/media/image4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3CC0E3-902E-4C4B-AEC1-C3B02F0B0A29}" type="datetimeFigureOut">
              <a:rPr lang="en-US" smtClean="0"/>
              <a:t>7/25/16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6FF62-FE64-FF45-BC08-040A58ECE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34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64008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6FF62-FE64-FF45-BC08-040A58ECEB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11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31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2634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3952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5269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658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7904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922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0539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3"/>
            <a:ext cx="10241280" cy="1752600"/>
          </a:xfrm>
          <a:prstGeom prst="rect">
            <a:avLst/>
          </a:prstGeom>
        </p:spPr>
        <p:txBody>
          <a:bodyPr lIns="128016" tIns="64008" rIns="128016" bIns="64008"/>
          <a:lstStyle/>
          <a:p>
            <a:fld id="{96B8E2C0-E22F-4503-8C7B-C5F819545AFE}" type="datetimeFigureOut">
              <a:rPr lang="en-US" smtClean="0"/>
              <a:t>7/25/16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3"/>
            <a:ext cx="13898880" cy="1752600"/>
          </a:xfrm>
          <a:prstGeom prst="rect">
            <a:avLst/>
          </a:prstGeom>
        </p:spPr>
        <p:txBody>
          <a:bodyPr lIns="128016" tIns="64008" rIns="128016" bIns="64008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3"/>
            <a:ext cx="10241280" cy="1752600"/>
          </a:xfrm>
          <a:prstGeom prst="rect">
            <a:avLst/>
          </a:prstGeom>
        </p:spPr>
        <p:txBody>
          <a:bodyPr lIns="128016" tIns="64008" rIns="128016" bIns="64008"/>
          <a:lstStyle/>
          <a:p>
            <a:fld id="{31ADCF32-4AF7-48A4-870A-983996CC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39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5" Type="http://schemas.openxmlformats.org/officeDocument/2006/relationships/image" Target="../media/image3.emf"/><Relationship Id="rId6" Type="http://schemas.openxmlformats.org/officeDocument/2006/relationships/image" Target="../media/image4.gif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97431" tIns="248716" rIns="497431" bIns="248716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3"/>
          </a:xfrm>
          <a:prstGeom prst="rect">
            <a:avLst/>
          </a:prstGeom>
        </p:spPr>
        <p:txBody>
          <a:bodyPr vert="horz" lIns="497431" tIns="248716" rIns="497431" bIns="248716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2"/>
            <a:ext cx="43891200" cy="3657599"/>
          </a:xfrm>
          <a:prstGeom prst="rect">
            <a:avLst/>
          </a:prstGeom>
          <a:gradFill>
            <a:gsLst>
              <a:gs pos="86000">
                <a:srgbClr val="F4F4F4"/>
              </a:gs>
              <a:gs pos="66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5400000" scaled="1"/>
          </a:gradFill>
        </p:spPr>
        <p:txBody>
          <a:bodyPr lIns="128016" tIns="64008" rIns="128016" bIns="64008"/>
          <a:lstStyle>
            <a:lvl1pPr algn="r" defTabSz="3553084" rtl="0" eaLnBrk="1" latinLnBrk="0" hangingPunct="1">
              <a:spcBef>
                <a:spcPct val="0"/>
              </a:spcBef>
              <a:buNone/>
              <a:defRPr sz="171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5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1089600"/>
            <a:ext cx="3810000" cy="1309076"/>
          </a:xfrm>
          <a:prstGeom prst="rect">
            <a:avLst/>
          </a:prstGeom>
        </p:spPr>
      </p:pic>
      <p:pic>
        <p:nvPicPr>
          <p:cNvPr id="10" name="Picture 20" descr="nsf4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43200" y="30251400"/>
            <a:ext cx="2286000" cy="2276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57200" y="533400"/>
            <a:ext cx="7805056" cy="2518919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18135600" y="30708600"/>
            <a:ext cx="21539200" cy="1791260"/>
          </a:xfrm>
          <a:prstGeom prst="rect">
            <a:avLst/>
          </a:prstGeom>
        </p:spPr>
        <p:txBody>
          <a:bodyPr wrap="square" lIns="128016" tIns="64008" rIns="128016" bIns="64008">
            <a:spAutoFit/>
          </a:bodyPr>
          <a:lstStyle/>
          <a:p>
            <a:r>
              <a:rPr lang="en-GB" sz="3600" dirty="0" smtClean="0"/>
              <a:t>This work is funded by the National Science Foundation, Network for Computational Nanotechnology Cyberplatform, Award EEC-1227110.  Any opinions, findings, conclusions or recommendations expressed in this material are those of the authors and do not necessarily reflect the views of the National Science Foundation.</a:t>
            </a:r>
            <a:endParaRPr lang="en-GB" altLang="en-US" sz="3600" dirty="0"/>
          </a:p>
        </p:txBody>
      </p:sp>
      <p:pic>
        <p:nvPicPr>
          <p:cNvPr id="11" name="Picture 10" descr="SURF logo.gif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00" y="30609087"/>
            <a:ext cx="7747000" cy="230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933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iming>
    <p:tnLst>
      <p:par>
        <p:cTn id="1" dur="indefinite" restart="never" nodeType="tmRoot"/>
      </p:par>
    </p:tnLst>
  </p:timing>
  <p:txStyles>
    <p:titleStyle>
      <a:lvl1pPr algn="ctr" defTabSz="4263487" rtl="0" eaLnBrk="1" latinLnBrk="0" hangingPunct="1">
        <a:spcBef>
          <a:spcPct val="0"/>
        </a:spcBef>
        <a:buNone/>
        <a:defRPr sz="8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98808" indent="-1598808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14900" kern="1200">
          <a:solidFill>
            <a:schemeClr val="tx1"/>
          </a:solidFill>
          <a:latin typeface="+mn-lt"/>
          <a:ea typeface="+mn-ea"/>
          <a:cs typeface="+mn-cs"/>
        </a:defRPr>
      </a:lvl1pPr>
      <a:lvl2pPr marL="3464084" indent="-1332341" algn="l" defTabSz="4263487" rtl="0" eaLnBrk="1" latinLnBrk="0" hangingPunct="1">
        <a:spcBef>
          <a:spcPct val="20000"/>
        </a:spcBef>
        <a:buFont typeface="Arial" panose="020B0604020202020204" pitchFamily="34" charset="0"/>
        <a:buChar char="–"/>
        <a:defRPr sz="13100" kern="1200">
          <a:solidFill>
            <a:schemeClr val="tx1"/>
          </a:solidFill>
          <a:latin typeface="+mn-lt"/>
          <a:ea typeface="+mn-ea"/>
          <a:cs typeface="+mn-cs"/>
        </a:defRPr>
      </a:lvl2pPr>
      <a:lvl3pPr marL="5329359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3pPr>
      <a:lvl4pPr marL="7461104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–"/>
        <a:defRPr sz="9400" kern="1200">
          <a:solidFill>
            <a:schemeClr val="tx1"/>
          </a:solidFill>
          <a:latin typeface="+mn-lt"/>
          <a:ea typeface="+mn-ea"/>
          <a:cs typeface="+mn-cs"/>
        </a:defRPr>
      </a:lvl4pPr>
      <a:lvl5pPr marL="9592848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»"/>
        <a:defRPr sz="9400" kern="1200">
          <a:solidFill>
            <a:schemeClr val="tx1"/>
          </a:solidFill>
          <a:latin typeface="+mn-lt"/>
          <a:ea typeface="+mn-ea"/>
          <a:cs typeface="+mn-cs"/>
        </a:defRPr>
      </a:lvl5pPr>
      <a:lvl6pPr marL="11724591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6pPr>
      <a:lvl7pPr marL="13856335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7pPr>
      <a:lvl8pPr marL="15988078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8pPr>
      <a:lvl9pPr marL="18119822" indent="-1065872" algn="l" defTabSz="4263487" rtl="0" eaLnBrk="1" latinLnBrk="0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131744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2pPr>
      <a:lvl3pPr marL="4263487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395231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4pPr>
      <a:lvl5pPr marL="8526976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5pPr>
      <a:lvl6pPr marL="10658719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6pPr>
      <a:lvl7pPr marL="12790463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7pPr>
      <a:lvl8pPr marL="14922207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8pPr>
      <a:lvl9pPr marL="17053950" algn="l" defTabSz="4263487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20" Type="http://schemas.openxmlformats.org/officeDocument/2006/relationships/image" Target="../media/image20.tiff"/><Relationship Id="rId21" Type="http://schemas.openxmlformats.org/officeDocument/2006/relationships/image" Target="../media/image21.png"/><Relationship Id="rId22" Type="http://schemas.openxmlformats.org/officeDocument/2006/relationships/image" Target="../media/image22.png"/><Relationship Id="rId23" Type="http://schemas.openxmlformats.org/officeDocument/2006/relationships/image" Target="../media/image23.emf"/><Relationship Id="rId24" Type="http://schemas.openxmlformats.org/officeDocument/2006/relationships/image" Target="../media/image24.png"/><Relationship Id="rId25" Type="http://schemas.openxmlformats.org/officeDocument/2006/relationships/image" Target="../media/image25.jpg"/><Relationship Id="rId26" Type="http://schemas.openxmlformats.org/officeDocument/2006/relationships/image" Target="../media/image26.png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7" Type="http://schemas.openxmlformats.org/officeDocument/2006/relationships/image" Target="../media/image17.png"/><Relationship Id="rId18" Type="http://schemas.openxmlformats.org/officeDocument/2006/relationships/image" Target="../media/image18.tiff"/><Relationship Id="rId19" Type="http://schemas.openxmlformats.org/officeDocument/2006/relationships/image" Target="../media/image19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5.emf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58200" y="381000"/>
            <a:ext cx="34798000" cy="1191095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/>
          <a:p>
            <a:pPr algn="r"/>
            <a:r>
              <a:rPr lang="en-US" sz="6900" dirty="0" smtClean="0"/>
              <a:t>Gaussian Process Regressions for Objective Surrogates in Stochastic Multi-Objective Optimization</a:t>
            </a:r>
            <a:endParaRPr lang="en-US" sz="6900" dirty="0"/>
          </a:p>
        </p:txBody>
      </p:sp>
      <p:sp>
        <p:nvSpPr>
          <p:cNvPr id="5" name="TextBox 4"/>
          <p:cNvSpPr txBox="1"/>
          <p:nvPr/>
        </p:nvSpPr>
        <p:spPr>
          <a:xfrm>
            <a:off x="8182576" y="1611522"/>
            <a:ext cx="35255200" cy="1083374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/>
          <a:p>
            <a:pPr algn="r"/>
            <a:r>
              <a:rPr lang="en-US" sz="6000" dirty="0" smtClean="0"/>
              <a:t>   Juan Sebastian Martinez</a:t>
            </a:r>
            <a:r>
              <a:rPr lang="en-US" sz="6000" baseline="30000" dirty="0"/>
              <a:t>*</a:t>
            </a:r>
            <a:r>
              <a:rPr lang="en-US" sz="6000" dirty="0" smtClean="0"/>
              <a:t>, </a:t>
            </a:r>
            <a:r>
              <a:rPr lang="en-US" sz="6000" dirty="0" err="1" smtClean="0"/>
              <a:t>Piyush</a:t>
            </a:r>
            <a:r>
              <a:rPr lang="en-US" sz="6000" dirty="0" smtClean="0"/>
              <a:t> </a:t>
            </a:r>
            <a:r>
              <a:rPr lang="en-US" sz="6000" dirty="0" err="1" smtClean="0"/>
              <a:t>Pandita</a:t>
            </a:r>
            <a:r>
              <a:rPr lang="en-US" sz="6000" baseline="30000" dirty="0" smtClean="0"/>
              <a:t>✝</a:t>
            </a:r>
            <a:r>
              <a:rPr lang="en-US" sz="6000" dirty="0" smtClean="0"/>
              <a:t>, </a:t>
            </a:r>
            <a:r>
              <a:rPr lang="en-US" sz="6000" dirty="0" err="1" smtClean="0"/>
              <a:t>Rohit</a:t>
            </a:r>
            <a:r>
              <a:rPr lang="en-US" sz="6000" dirty="0" smtClean="0"/>
              <a:t> </a:t>
            </a:r>
            <a:r>
              <a:rPr lang="en-US" sz="6000" dirty="0" err="1" smtClean="0"/>
              <a:t>Tripathy</a:t>
            </a:r>
            <a:r>
              <a:rPr lang="en-US" sz="6000" baseline="30000" dirty="0"/>
              <a:t> ✝</a:t>
            </a:r>
            <a:r>
              <a:rPr lang="en-US" sz="6000" dirty="0" smtClean="0"/>
              <a:t>, </a:t>
            </a:r>
            <a:r>
              <a:rPr lang="en-US" sz="6000" dirty="0" err="1" smtClean="0"/>
              <a:t>Ilias</a:t>
            </a:r>
            <a:r>
              <a:rPr lang="en-US" sz="6000" dirty="0" smtClean="0"/>
              <a:t> </a:t>
            </a:r>
            <a:r>
              <a:rPr lang="en-US" sz="6000" dirty="0" err="1" smtClean="0"/>
              <a:t>Bilionis</a:t>
            </a:r>
            <a:r>
              <a:rPr lang="en-US" sz="6000" baseline="30000" dirty="0"/>
              <a:t> ✝</a:t>
            </a:r>
            <a:endParaRPr lang="en-US" sz="6000" baseline="300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4119732" y="2612322"/>
            <a:ext cx="290602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aseline="30000" dirty="0" smtClean="0"/>
              <a:t>*</a:t>
            </a:r>
            <a:r>
              <a:rPr lang="en-US" sz="2800" dirty="0" smtClean="0"/>
              <a:t>Department </a:t>
            </a:r>
            <a:r>
              <a:rPr lang="en-US" sz="2800" dirty="0"/>
              <a:t>of Electric and Electronic Engineering, Universidad de Los Andes, Bogo</a:t>
            </a:r>
            <a:r>
              <a:rPr lang="es-ES" sz="2800" dirty="0" err="1"/>
              <a:t>tá</a:t>
            </a:r>
            <a:r>
              <a:rPr lang="es-ES" sz="2800" dirty="0"/>
              <a:t> D.C, 111711, Colombia.</a:t>
            </a:r>
            <a:endParaRPr lang="en-US" sz="2800" baseline="-25000" dirty="0"/>
          </a:p>
          <a:p>
            <a:pPr algn="r"/>
            <a:r>
              <a:rPr lang="en-US" sz="2800" baseline="30000" dirty="0"/>
              <a:t>✝ </a:t>
            </a:r>
            <a:r>
              <a:rPr lang="en-US" sz="2800" dirty="0" smtClean="0"/>
              <a:t>Department </a:t>
            </a:r>
            <a:r>
              <a:rPr lang="en-US" sz="2800" dirty="0"/>
              <a:t>of Mechanical Engineering, Purdue University, West Lafayette, Indiana, IN 47907, </a:t>
            </a:r>
            <a:r>
              <a:rPr lang="en-US" sz="2800" dirty="0" smtClean="0"/>
              <a:t>USA.</a:t>
            </a:r>
            <a:endParaRPr lang="es-ES" sz="2800" baseline="30000" dirty="0"/>
          </a:p>
        </p:txBody>
      </p:sp>
      <p:sp>
        <p:nvSpPr>
          <p:cNvPr id="36" name="Rounded Rectangle 35"/>
          <p:cNvSpPr/>
          <p:nvPr/>
        </p:nvSpPr>
        <p:spPr>
          <a:xfrm>
            <a:off x="340866" y="10355051"/>
            <a:ext cx="9939528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The Problem</a:t>
            </a:r>
            <a:r>
              <a:rPr lang="is-IS" sz="4800" b="1" dirty="0" smtClean="0">
                <a:solidFill>
                  <a:schemeClr val="accent5">
                    <a:lumMod val="75000"/>
                  </a:schemeClr>
                </a:solidFill>
              </a:rPr>
              <a:t>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381957" y="3910057"/>
            <a:ext cx="9938499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Background and Motivation</a:t>
            </a:r>
            <a:r>
              <a:rPr lang="is-IS" sz="4800" b="1" dirty="0" smtClean="0">
                <a:solidFill>
                  <a:schemeClr val="accent5">
                    <a:lumMod val="75000"/>
                  </a:schemeClr>
                </a:solidFill>
              </a:rPr>
              <a:t>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267838" y="21948159"/>
            <a:ext cx="10057910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smtClean="0">
                <a:solidFill>
                  <a:schemeClr val="accent5">
                    <a:lumMod val="75000"/>
                  </a:schemeClr>
                </a:solidFill>
              </a:rPr>
              <a:t>Our Objective</a:t>
            </a:r>
            <a:r>
              <a:rPr lang="is-IS" sz="4800" b="1" dirty="0" smtClean="0">
                <a:solidFill>
                  <a:schemeClr val="accent5">
                    <a:lumMod val="75000"/>
                  </a:schemeClr>
                </a:solidFill>
              </a:rPr>
              <a:t>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11119517" y="3908500"/>
            <a:ext cx="19473098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The BGO Algorithm for Sequential </a:t>
            </a:r>
            <a:r>
              <a:rPr lang="en-US" sz="4800" b="1" dirty="0">
                <a:solidFill>
                  <a:schemeClr val="accent5">
                    <a:lumMod val="75000"/>
                  </a:schemeClr>
                </a:solidFill>
              </a:rPr>
              <a:t>O</a:t>
            </a:r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ptimization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1067319" y="20347100"/>
            <a:ext cx="19354306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smtClean="0">
                <a:solidFill>
                  <a:schemeClr val="accent5">
                    <a:lumMod val="75000"/>
                  </a:schemeClr>
                </a:solidFill>
              </a:rPr>
              <a:t>Our Results</a:t>
            </a:r>
            <a:r>
              <a:rPr lang="is-IS" sz="4800" b="1" dirty="0" smtClean="0">
                <a:solidFill>
                  <a:schemeClr val="accent5">
                    <a:lumMod val="75000"/>
                  </a:schemeClr>
                </a:solidFill>
              </a:rPr>
              <a:t>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1267934" y="19193547"/>
            <a:ext cx="11631168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At the end…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31267934" y="25706073"/>
            <a:ext cx="11633255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References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1267934" y="27279600"/>
            <a:ext cx="119819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Arial Hebrew" charset="-79"/>
                <a:ea typeface="Arial Hebrew" charset="-79"/>
                <a:cs typeface="Arial Hebrew" charset="-79"/>
              </a:rPr>
              <a:t>[1] M</a:t>
            </a:r>
            <a:r>
              <a:rPr lang="en-US" sz="3000" dirty="0">
                <a:latin typeface="Arial Hebrew" charset="-79"/>
                <a:ea typeface="Arial Hebrew" charset="-79"/>
                <a:cs typeface="Arial Hebrew" charset="-79"/>
              </a:rPr>
              <a:t>. Seeger, Gaussian processes for machine learning. , vol. 14. 2004</a:t>
            </a:r>
            <a:r>
              <a:rPr lang="en-US" sz="3000" dirty="0" smtClean="0">
                <a:latin typeface="Arial Hebrew" charset="-79"/>
                <a:ea typeface="Arial Hebrew" charset="-79"/>
                <a:cs typeface="Arial Hebrew" charset="-79"/>
              </a:rPr>
              <a:t>.</a:t>
            </a:r>
            <a:endParaRPr lang="es-ES" sz="3000" dirty="0">
              <a:latin typeface="Arial Hebrew" charset="-79"/>
              <a:ea typeface="Arial Hebrew" charset="-79"/>
              <a:cs typeface="Arial Hebrew" charset="-79"/>
            </a:endParaRPr>
          </a:p>
          <a:p>
            <a:r>
              <a:rPr lang="es-ES" sz="3000" dirty="0" smtClean="0">
                <a:latin typeface="Arial Hebrew" charset="-79"/>
                <a:ea typeface="Arial Hebrew" charset="-79"/>
                <a:cs typeface="Arial Hebrew" charset="-79"/>
              </a:rPr>
              <a:t>[2]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Emmerich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, Michael, and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Jan-willem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Klinkenberg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. "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The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computation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of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the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expected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improvement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in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dominated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hypervolume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of Pareto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front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dirty="0" err="1">
                <a:latin typeface="Arial Hebrew" charset="-79"/>
                <a:ea typeface="Arial Hebrew" charset="-79"/>
                <a:cs typeface="Arial Hebrew" charset="-79"/>
              </a:rPr>
              <a:t>approximations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." </a:t>
            </a:r>
            <a:r>
              <a:rPr lang="es-ES" sz="3000" i="1" dirty="0" err="1">
                <a:latin typeface="Arial Hebrew" charset="-79"/>
                <a:ea typeface="Arial Hebrew" charset="-79"/>
                <a:cs typeface="Arial Hebrew" charset="-79"/>
              </a:rPr>
              <a:t>Rapport</a:t>
            </a:r>
            <a:r>
              <a:rPr lang="es-ES" sz="3000" i="1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s-ES" sz="3000" i="1" dirty="0" err="1">
                <a:latin typeface="Arial Hebrew" charset="-79"/>
                <a:ea typeface="Arial Hebrew" charset="-79"/>
                <a:cs typeface="Arial Hebrew" charset="-79"/>
              </a:rPr>
              <a:t>technique</a:t>
            </a:r>
            <a:r>
              <a:rPr lang="es-ES" sz="3000" i="1" dirty="0">
                <a:latin typeface="Arial Hebrew" charset="-79"/>
                <a:ea typeface="Arial Hebrew" charset="-79"/>
                <a:cs typeface="Arial Hebrew" charset="-79"/>
              </a:rPr>
              <a:t>, Leiden </a:t>
            </a:r>
            <a:r>
              <a:rPr lang="es-ES" sz="3000" i="1" dirty="0" err="1">
                <a:latin typeface="Arial Hebrew" charset="-79"/>
                <a:ea typeface="Arial Hebrew" charset="-79"/>
                <a:cs typeface="Arial Hebrew" charset="-79"/>
              </a:rPr>
              <a:t>University</a:t>
            </a:r>
            <a:r>
              <a:rPr lang="es-ES" sz="3000" dirty="0">
                <a:latin typeface="Arial Hebrew" charset="-79"/>
                <a:ea typeface="Arial Hebrew" charset="-79"/>
                <a:cs typeface="Arial Hebrew" charset="-79"/>
              </a:rPr>
              <a:t> (2008</a:t>
            </a:r>
            <a:r>
              <a:rPr lang="es-ES" sz="3000" dirty="0" smtClean="0">
                <a:latin typeface="Arial Hebrew" charset="-79"/>
                <a:ea typeface="Arial Hebrew" charset="-79"/>
                <a:cs typeface="Arial Hebrew" charset="-79"/>
              </a:rPr>
              <a:t>).</a:t>
            </a:r>
          </a:p>
          <a:p>
            <a:r>
              <a:rPr lang="es-ES" sz="3000" dirty="0" smtClean="0">
                <a:latin typeface="Arial Hebrew" charset="-79"/>
                <a:ea typeface="Arial Hebrew" charset="-79"/>
                <a:cs typeface="Arial Hebrew" charset="-79"/>
              </a:rPr>
              <a:t>[3] </a:t>
            </a:r>
            <a:r>
              <a:rPr lang="en-US" sz="3000" dirty="0">
                <a:latin typeface="Arial Hebrew" charset="-79"/>
                <a:ea typeface="Arial Hebrew" charset="-79"/>
                <a:cs typeface="Arial Hebrew" charset="-79"/>
              </a:rPr>
              <a:t>J. Parr, Improvement criteria for constraint handling and </a:t>
            </a:r>
            <a:r>
              <a:rPr lang="en-US" sz="3000" dirty="0" err="1">
                <a:latin typeface="Arial Hebrew" charset="-79"/>
                <a:ea typeface="Arial Hebrew" charset="-79"/>
                <a:cs typeface="Arial Hebrew" charset="-79"/>
              </a:rPr>
              <a:t>multiobjective</a:t>
            </a:r>
            <a:r>
              <a:rPr lang="en-US" sz="3000" dirty="0">
                <a:latin typeface="Arial Hebrew" charset="-79"/>
                <a:ea typeface="Arial Hebrew" charset="-79"/>
                <a:cs typeface="Arial Hebrew" charset="-79"/>
              </a:rPr>
              <a:t> optimization . </a:t>
            </a:r>
            <a:r>
              <a:rPr lang="en-US" sz="3000" dirty="0" smtClean="0">
                <a:latin typeface="Arial Hebrew" charset="-79"/>
                <a:ea typeface="Arial Hebrew" charset="-79"/>
                <a:cs typeface="Arial Hebrew" charset="-79"/>
              </a:rPr>
              <a:t>PhD.</a:t>
            </a:r>
            <a:r>
              <a:rPr lang="en-US" sz="30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n-US" sz="3000" dirty="0" smtClean="0">
                <a:latin typeface="Arial Hebrew" charset="-79"/>
                <a:ea typeface="Arial Hebrew" charset="-79"/>
                <a:cs typeface="Arial Hebrew" charset="-79"/>
              </a:rPr>
              <a:t>thesis</a:t>
            </a:r>
            <a:r>
              <a:rPr lang="en-US" sz="3000" dirty="0">
                <a:latin typeface="Arial Hebrew" charset="-79"/>
                <a:ea typeface="Arial Hebrew" charset="-79"/>
                <a:cs typeface="Arial Hebrew" charset="-79"/>
              </a:rPr>
              <a:t>, University of Southampton, 2013.</a:t>
            </a:r>
            <a:endParaRPr lang="en-US" sz="3000" dirty="0" smtClean="0"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81475" y="11808586"/>
            <a:ext cx="938400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Real life optimization problems in science and engineering share similar issues:</a:t>
            </a:r>
          </a:p>
          <a:p>
            <a:pPr algn="just"/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Multiple objectives.</a:t>
            </a: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Expensive experiments or evaluations of computer code.</a:t>
            </a: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Black box systems.</a:t>
            </a: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Noise in observations.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723919" y="16046547"/>
            <a:ext cx="8850307" cy="2107666"/>
            <a:chOff x="551853" y="18558835"/>
            <a:chExt cx="10516492" cy="2479894"/>
          </a:xfrm>
        </p:grpSpPr>
        <p:sp>
          <p:nvSpPr>
            <p:cNvPr id="47" name="Cube 46"/>
            <p:cNvSpPr/>
            <p:nvPr/>
          </p:nvSpPr>
          <p:spPr>
            <a:xfrm>
              <a:off x="4231587" y="18558835"/>
              <a:ext cx="2841171" cy="2479894"/>
            </a:xfrm>
            <a:prstGeom prst="cube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?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>
              <a:off x="2062546" y="19529624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>
              <a:off x="2062546" y="20107326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2062546" y="20748824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>
              <a:off x="6720986" y="19469373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6720986" y="20047075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>
              <a:off x="6720986" y="20688573"/>
              <a:ext cx="2169041" cy="0"/>
            </a:xfrm>
            <a:prstGeom prst="straightConnector1">
              <a:avLst/>
            </a:prstGeom>
            <a:ln w="508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TextBox 53"/>
                <p:cNvSpPr txBox="1"/>
                <p:nvPr/>
              </p:nvSpPr>
              <p:spPr>
                <a:xfrm>
                  <a:off x="551853" y="19739362"/>
                  <a:ext cx="1007417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⃗"/>
                            <m:ctrlPr>
                              <a:rPr lang="en-US" sz="400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s-ES" sz="40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</m:acc>
                      </m:oMath>
                    </m:oMathPara>
                  </a14:m>
                  <a:endParaRPr lang="en-US" sz="4000" dirty="0"/>
                </a:p>
              </p:txBody>
            </p:sp>
          </mc:Choice>
          <mc:Fallback xmlns="">
            <p:sp>
              <p:nvSpPr>
                <p:cNvPr id="62" name="TextBox 6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1853" y="19739362"/>
                  <a:ext cx="1007417" cy="707886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TextBox 54"/>
                <p:cNvSpPr txBox="1"/>
                <p:nvPr/>
              </p:nvSpPr>
              <p:spPr>
                <a:xfrm>
                  <a:off x="9424856" y="19646901"/>
                  <a:ext cx="1643489" cy="80034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⃗"/>
                            <m:ctrlPr>
                              <a:rPr lang="es-ES" sz="4000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s-ES" sz="4000" b="0" i="1" smtClean="0">
                                <a:latin typeface="Cambria Math" charset="0"/>
                              </a:rPr>
                              <m:t>𝑓</m:t>
                            </m:r>
                          </m:e>
                        </m:acc>
                        <m:r>
                          <a:rPr lang="es-ES" sz="4000" b="0" i="1" smtClean="0">
                            <a:latin typeface="Cambria Math" charset="0"/>
                          </a:rPr>
                          <m:t>(</m:t>
                        </m:r>
                        <m:acc>
                          <m:accPr>
                            <m:chr m:val="⃗"/>
                            <m:ctrlPr>
                              <a:rPr lang="en-US" sz="400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s-ES" sz="40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</m:acc>
                        <m:r>
                          <a:rPr lang="es-ES" sz="4000" b="0" i="1" smtClean="0">
                            <a:latin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4000" dirty="0"/>
                </a:p>
              </p:txBody>
            </p:sp>
          </mc:Choice>
          <mc:Fallback xmlns="">
            <p:sp>
              <p:nvSpPr>
                <p:cNvPr id="107" name="TextBox 10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24856" y="19646901"/>
                  <a:ext cx="1643489" cy="800347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6" name="Left Brace 55"/>
            <p:cNvSpPr/>
            <p:nvPr/>
          </p:nvSpPr>
          <p:spPr>
            <a:xfrm>
              <a:off x="1370707" y="19512534"/>
              <a:ext cx="545877" cy="1279451"/>
            </a:xfrm>
            <a:prstGeom prst="leftBrace">
              <a:avLst/>
            </a:prstGeom>
            <a:ln w="349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Left Brace 56"/>
            <p:cNvSpPr/>
            <p:nvPr/>
          </p:nvSpPr>
          <p:spPr>
            <a:xfrm rot="10800000">
              <a:off x="9016280" y="19425701"/>
              <a:ext cx="545877" cy="1279451"/>
            </a:xfrm>
            <a:prstGeom prst="leftBrace">
              <a:avLst>
                <a:gd name="adj1" fmla="val 8333"/>
                <a:gd name="adj2" fmla="val 46676"/>
              </a:avLst>
            </a:prstGeom>
            <a:ln w="349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3420237" y="18389211"/>
            <a:ext cx="3906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Black box system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35434" y="19047361"/>
            <a:ext cx="938400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Different approaches have been taken through evolutionary algorithms:</a:t>
            </a:r>
          </a:p>
          <a:p>
            <a:pPr algn="just"/>
            <a:endParaRPr lang="en-US" sz="3200" dirty="0" smtClean="0">
              <a:latin typeface="Arial Hebrew" charset="-79"/>
              <a:ea typeface="Arial Hebrew" charset="-79"/>
              <a:cs typeface="Arial Hebrew" charset="-79"/>
            </a:endParaRP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Large amount of observations required.</a:t>
            </a: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Uncertainty is not considered.</a:t>
            </a: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0" t="6497" r="8135"/>
          <a:stretch/>
        </p:blipFill>
        <p:spPr>
          <a:xfrm>
            <a:off x="1220727" y="23250861"/>
            <a:ext cx="8013734" cy="5925687"/>
          </a:xfrm>
          <a:prstGeom prst="rect">
            <a:avLst/>
          </a:prstGeom>
        </p:spPr>
      </p:pic>
      <p:sp>
        <p:nvSpPr>
          <p:cNvPr id="62" name="Rounded Rectangle 61"/>
          <p:cNvSpPr/>
          <p:nvPr/>
        </p:nvSpPr>
        <p:spPr>
          <a:xfrm>
            <a:off x="15944992" y="5372880"/>
            <a:ext cx="3665210" cy="150393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Train GP surrogates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21073400" y="5372880"/>
            <a:ext cx="3665210" cy="1503936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Project observations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4" name="Rounded Rectangle 63"/>
          <p:cNvSpPr/>
          <p:nvPr/>
        </p:nvSpPr>
        <p:spPr>
          <a:xfrm>
            <a:off x="11119517" y="5372881"/>
            <a:ext cx="3590212" cy="1503935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Initial observations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5" name="Rounded Rectangle 64"/>
          <p:cNvSpPr/>
          <p:nvPr/>
        </p:nvSpPr>
        <p:spPr>
          <a:xfrm>
            <a:off x="26201809" y="5372879"/>
            <a:ext cx="4201713" cy="15039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Compute expected improvement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6" name="Rounded Rectangle 65"/>
          <p:cNvSpPr/>
          <p:nvPr/>
        </p:nvSpPr>
        <p:spPr>
          <a:xfrm>
            <a:off x="26470060" y="8016611"/>
            <a:ext cx="3665210" cy="1503935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Propose a design from a given set of designs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21073400" y="8016611"/>
            <a:ext cx="3665210" cy="1503935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Add new observation</a:t>
            </a:r>
            <a:endParaRPr lang="en-US" sz="3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8" name="Elbow Connector 67"/>
          <p:cNvCxnSpPr/>
          <p:nvPr/>
        </p:nvCxnSpPr>
        <p:spPr>
          <a:xfrm rot="10800000">
            <a:off x="17777597" y="6876817"/>
            <a:ext cx="3295803" cy="1891762"/>
          </a:xfrm>
          <a:prstGeom prst="bentConnector2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14709729" y="6124848"/>
            <a:ext cx="123526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19610202" y="6124848"/>
            <a:ext cx="1463198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V="1">
            <a:off x="24738610" y="6124847"/>
            <a:ext cx="1463198" cy="1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28302665" y="6876816"/>
            <a:ext cx="0" cy="1139795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>
            <a:off x="24738610" y="8768578"/>
            <a:ext cx="1731450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18664811" y="9800037"/>
            <a:ext cx="7259601" cy="502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General methodology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0" name="Cube 89"/>
              <p:cNvSpPr/>
              <p:nvPr/>
            </p:nvSpPr>
            <p:spPr>
              <a:xfrm>
                <a:off x="3681233" y="5743321"/>
                <a:ext cx="2224203" cy="1982578"/>
              </a:xfrm>
              <a:prstGeom prst="cub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ES" sz="40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𝑓</m:t>
                      </m:r>
                      <m:r>
                        <a:rPr lang="es-ES" sz="40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(</m:t>
                      </m:r>
                      <m:r>
                        <a:rPr lang="es-ES" sz="40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𝑥</m:t>
                      </m:r>
                      <m:r>
                        <a:rPr lang="es-ES" sz="40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40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90" name="Cube 8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1233" y="5743321"/>
                <a:ext cx="2224203" cy="1982578"/>
              </a:xfrm>
              <a:prstGeom prst="cube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1" name="Straight Arrow Connector 90"/>
          <p:cNvCxnSpPr/>
          <p:nvPr/>
        </p:nvCxnSpPr>
        <p:spPr>
          <a:xfrm>
            <a:off x="2060918" y="6834613"/>
            <a:ext cx="1635629" cy="1035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/>
          <p:nvPr/>
        </p:nvCxnSpPr>
        <p:spPr>
          <a:xfrm>
            <a:off x="5753117" y="6792890"/>
            <a:ext cx="1636776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9" name="TextBox 98"/>
              <p:cNvSpPr txBox="1"/>
              <p:nvPr/>
            </p:nvSpPr>
            <p:spPr>
              <a:xfrm>
                <a:off x="1942475" y="5820449"/>
                <a:ext cx="170609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4000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99" name="TextBox 9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2475" y="5820449"/>
                <a:ext cx="1706092" cy="707886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0" name="TextBox 99"/>
              <p:cNvSpPr txBox="1"/>
              <p:nvPr/>
            </p:nvSpPr>
            <p:spPr>
              <a:xfrm>
                <a:off x="5678438" y="5730215"/>
                <a:ext cx="170609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4000" b="0" i="1" smtClean="0">
                          <a:latin typeface="Cambria Math" charset="0"/>
                        </a:rPr>
                        <m:t>𝑦</m:t>
                      </m:r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100" name="TextBox 9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8438" y="5730215"/>
                <a:ext cx="1706092" cy="707886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1" name="TextBox 100"/>
          <p:cNvSpPr txBox="1"/>
          <p:nvPr/>
        </p:nvSpPr>
        <p:spPr>
          <a:xfrm>
            <a:off x="1085913" y="6874562"/>
            <a:ext cx="27544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Time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Materials</a:t>
            </a:r>
          </a:p>
          <a:p>
            <a:pPr marL="571500" indent="-571500">
              <a:buFont typeface="Arial" charset="0"/>
              <a:buChar char="•"/>
            </a:pPr>
            <a:r>
              <a:rPr lang="is-IS" sz="4000" dirty="0" smtClean="0"/>
              <a:t>…</a:t>
            </a:r>
            <a:endParaRPr lang="en-US" sz="4000" dirty="0" smtClean="0"/>
          </a:p>
        </p:txBody>
      </p:sp>
      <p:sp>
        <p:nvSpPr>
          <p:cNvPr id="102" name="TextBox 101"/>
          <p:cNvSpPr txBox="1"/>
          <p:nvPr/>
        </p:nvSpPr>
        <p:spPr>
          <a:xfrm>
            <a:off x="5970768" y="6745878"/>
            <a:ext cx="42145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Heat dissipation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Cost</a:t>
            </a:r>
          </a:p>
          <a:p>
            <a:pPr marL="571500" indent="-571500">
              <a:buFont typeface="Arial" charset="0"/>
              <a:buChar char="•"/>
            </a:pPr>
            <a:r>
              <a:rPr lang="is-IS" sz="4000" dirty="0" smtClean="0"/>
              <a:t>…</a:t>
            </a:r>
            <a:endParaRPr lang="en-US" sz="4000" dirty="0" smtClean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4" name="TextBox 103"/>
              <p:cNvSpPr txBox="1"/>
              <p:nvPr/>
            </p:nvSpPr>
            <p:spPr>
              <a:xfrm>
                <a:off x="2679300" y="8398524"/>
                <a:ext cx="4584522" cy="8937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s-ES" sz="40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s-ES" sz="4000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s-ES" sz="4000" b="0" i="0" smtClean="0">
                                  <a:latin typeface="Cambria Math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s-ES" sz="4000" b="0" i="1" smtClean="0">
                                  <a:latin typeface="Cambria Math" charset="0"/>
                                </a:rPr>
                                <m:t>𝑥</m:t>
                              </m:r>
                            </m:lim>
                          </m:limLow>
                        </m:fName>
                        <m:e>
                          <m:r>
                            <a:rPr lang="es-ES" sz="4000" b="0" i="1" smtClean="0">
                              <a:latin typeface="Cambria Math" charset="0"/>
                            </a:rPr>
                            <m:t>𝑓</m:t>
                          </m:r>
                          <m:r>
                            <a:rPr lang="es-ES" sz="40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s-ES" sz="4000" b="0" i="1" smtClean="0">
                              <a:latin typeface="Cambria Math" charset="0"/>
                            </a:rPr>
                            <m:t>𝑥</m:t>
                          </m:r>
                          <m:r>
                            <a:rPr lang="es-ES" sz="4000" b="0" i="1" smtClean="0">
                              <a:latin typeface="Cambria Math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104" name="TextBox 10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9300" y="8398524"/>
                <a:ext cx="4584522" cy="893706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6" name="Straight Connector 105"/>
          <p:cNvCxnSpPr/>
          <p:nvPr/>
        </p:nvCxnSpPr>
        <p:spPr>
          <a:xfrm>
            <a:off x="10703064" y="3995728"/>
            <a:ext cx="0" cy="26517600"/>
          </a:xfrm>
          <a:prstGeom prst="line">
            <a:avLst/>
          </a:prstGeom>
          <a:ln w="635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4195748" y="29198859"/>
            <a:ext cx="2846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Pareto Front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2516479" y="9455145"/>
            <a:ext cx="6466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 smtClean="0">
                <a:latin typeface="Arial" charset="0"/>
                <a:ea typeface="Arial" charset="0"/>
                <a:cs typeface="Arial" charset="0"/>
              </a:rPr>
              <a:t>The optimization problem</a:t>
            </a:r>
            <a:endParaRPr lang="en-US" sz="3600" i="1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11" name="Straight Connector 110"/>
          <p:cNvCxnSpPr/>
          <p:nvPr/>
        </p:nvCxnSpPr>
        <p:spPr>
          <a:xfrm>
            <a:off x="30889903" y="3916864"/>
            <a:ext cx="0" cy="26517600"/>
          </a:xfrm>
          <a:prstGeom prst="line">
            <a:avLst/>
          </a:prstGeom>
          <a:ln w="635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11081401" y="10538581"/>
            <a:ext cx="15401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 smtClean="0">
                <a:solidFill>
                  <a:schemeClr val="accent5">
                    <a:lumMod val="50000"/>
                  </a:schemeClr>
                </a:solidFill>
              </a:rPr>
              <a:t>Gaussian process regressions to build objective surrogates: </a:t>
            </a:r>
            <a:endParaRPr lang="en-US" sz="4000" b="1" u="sng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1173549" y="11415589"/>
            <a:ext cx="1944024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A </a:t>
            </a:r>
            <a:r>
              <a:rPr lang="en-US" sz="3200" dirty="0">
                <a:latin typeface="Arial Hebrew" charset="-79"/>
                <a:ea typeface="Arial Hebrew" charset="-79"/>
                <a:cs typeface="Arial Hebrew" charset="-79"/>
              </a:rPr>
              <a:t>GP is a probability measure on a function space such that any finite subset of points from the space are jointly 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Gaussian [1].</a:t>
            </a:r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  <p:pic>
        <p:nvPicPr>
          <p:cNvPr id="115" name="Picture 1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0517" y="12320063"/>
            <a:ext cx="5257751" cy="3562629"/>
          </a:xfrm>
          <a:prstGeom prst="rect">
            <a:avLst/>
          </a:prstGeom>
        </p:spPr>
      </p:pic>
      <p:pic>
        <p:nvPicPr>
          <p:cNvPr id="116" name="Picture 1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9938" y="16118853"/>
            <a:ext cx="5098910" cy="3466720"/>
          </a:xfrm>
          <a:prstGeom prst="rect">
            <a:avLst/>
          </a:prstGeom>
        </p:spPr>
      </p:pic>
      <p:sp>
        <p:nvSpPr>
          <p:cNvPr id="117" name="Rounded Rectangle 116"/>
          <p:cNvSpPr/>
          <p:nvPr/>
        </p:nvSpPr>
        <p:spPr>
          <a:xfrm>
            <a:off x="11476032" y="12728968"/>
            <a:ext cx="4715316" cy="1256745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Prior Information and beliefs</a:t>
            </a:r>
          </a:p>
        </p:txBody>
      </p:sp>
      <p:sp>
        <p:nvSpPr>
          <p:cNvPr id="118" name="Rounded Rectangle 117"/>
          <p:cNvSpPr/>
          <p:nvPr/>
        </p:nvSpPr>
        <p:spPr>
          <a:xfrm>
            <a:off x="11626859" y="16018685"/>
            <a:ext cx="4484949" cy="1044909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Data Observations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9" name="Rounded Rectangle 128"/>
              <p:cNvSpPr/>
              <p:nvPr/>
            </p:nvSpPr>
            <p:spPr>
              <a:xfrm>
                <a:off x="16191347" y="14203861"/>
                <a:ext cx="4520971" cy="1972239"/>
              </a:xfrm>
              <a:prstGeom prst="roundRect">
                <a:avLst/>
              </a:prstGeom>
              <a:noFill/>
              <a:ln w="63500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Likelihood and Bayes rule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𝐵</m:t>
                          </m:r>
                        </m:e>
                        <m:e>
                          <m: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𝐴</m:t>
                          </m:r>
                        </m:e>
                      </m:d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∝</m:t>
                      </m:r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𝐴</m:t>
                          </m:r>
                        </m:e>
                        <m:e>
                          <m:r>
                            <a:rPr lang="es-ES" sz="3200" i="1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𝐵</m:t>
                          </m:r>
                        </m:e>
                      </m:d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𝑝</m:t>
                      </m:r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(</m:t>
                      </m:r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𝐵</m:t>
                      </m:r>
                      <m:r>
                        <a:rPr lang="es-ES" sz="32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29" name="Rounded Rectangle 1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91347" y="14203861"/>
                <a:ext cx="4520971" cy="1972239"/>
              </a:xfrm>
              <a:prstGeom prst="roundRect">
                <a:avLst/>
              </a:prstGeom>
              <a:blipFill rotWithShape="0">
                <a:blip r:embed="rId12"/>
                <a:stretch>
                  <a:fillRect/>
                </a:stretch>
              </a:blipFill>
              <a:ln w="63500">
                <a:solidFill>
                  <a:schemeClr val="accent5">
                    <a:lumMod val="75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0" name="Rounded Rectangle 129"/>
          <p:cNvSpPr/>
          <p:nvPr/>
        </p:nvSpPr>
        <p:spPr>
          <a:xfrm>
            <a:off x="17057252" y="17757159"/>
            <a:ext cx="3019036" cy="1245514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Posterior</a:t>
            </a:r>
            <a:endParaRPr lang="en-US" sz="36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31187192" y="20480547"/>
            <a:ext cx="1156309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Using Gaussian process regressions is an effective method for building objective surrogates under uncertainty.</a:t>
            </a:r>
          </a:p>
          <a:p>
            <a:pPr marL="571500" indent="-571500" algn="just">
              <a:buFont typeface="Arial" charset="0"/>
              <a:buChar char="•"/>
            </a:pPr>
            <a:r>
              <a:rPr lang="en-US" sz="3200" dirty="0">
                <a:latin typeface="Arial Hebrew" charset="-79"/>
                <a:ea typeface="Arial Hebrew" charset="-79"/>
                <a:cs typeface="Arial Hebrew" charset="-79"/>
              </a:rPr>
              <a:t>This 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BGO formulation </a:t>
            </a:r>
            <a:r>
              <a:rPr lang="en-US" sz="3200" dirty="0">
                <a:latin typeface="Arial Hebrew" charset="-79"/>
                <a:ea typeface="Arial Hebrew" charset="-79"/>
                <a:cs typeface="Arial Hebrew" charset="-79"/>
              </a:rPr>
              <a:t>is useful for anyone (experimental or computational scientists) who need to optimize an expensive black box process with multiple objectives 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under a finite budget.</a:t>
            </a:r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  <p:pic>
        <p:nvPicPr>
          <p:cNvPr id="132" name="Picture 13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4998" y="21639943"/>
            <a:ext cx="3885406" cy="4261824"/>
          </a:xfrm>
          <a:prstGeom prst="rect">
            <a:avLst/>
          </a:prstGeom>
        </p:spPr>
      </p:pic>
      <p:pic>
        <p:nvPicPr>
          <p:cNvPr id="133" name="Picture 13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3898" y="21647574"/>
            <a:ext cx="3905190" cy="4310507"/>
          </a:xfrm>
          <a:prstGeom prst="rect">
            <a:avLst/>
          </a:prstGeom>
        </p:spPr>
      </p:pic>
      <p:sp>
        <p:nvSpPr>
          <p:cNvPr id="134" name="TextBox 133"/>
          <p:cNvSpPr txBox="1"/>
          <p:nvPr/>
        </p:nvSpPr>
        <p:spPr>
          <a:xfrm>
            <a:off x="15705012" y="26093151"/>
            <a:ext cx="108240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 smtClean="0">
                <a:latin typeface="Arial" charset="0"/>
                <a:ea typeface="Arial" charset="0"/>
                <a:cs typeface="Arial" charset="0"/>
              </a:rPr>
              <a:t>SMOOT (Stochastic Multi-Objective Optimization Tool):</a:t>
            </a:r>
          </a:p>
          <a:p>
            <a:pPr algn="ctr"/>
            <a:r>
              <a:rPr lang="en-US" sz="3200" b="1" u="sng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https://</a:t>
            </a:r>
            <a:r>
              <a:rPr lang="en-US" sz="3200" b="1" u="sng" dirty="0" err="1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nanohub.org</a:t>
            </a:r>
            <a:r>
              <a:rPr lang="en-US" sz="3200" b="1" u="sng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/tools/smoot/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5" name="TextBox 134"/>
              <p:cNvSpPr txBox="1"/>
              <p:nvPr/>
            </p:nvSpPr>
            <p:spPr>
              <a:xfrm>
                <a:off x="11220799" y="27239098"/>
                <a:ext cx="14795093" cy="28453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 smtClean="0">
                    <a:latin typeface="Arial Hebrew" charset="-79"/>
                    <a:ea typeface="Arial Hebrew" charset="-79"/>
                    <a:cs typeface="Arial Hebrew" charset="-79"/>
                  </a:rPr>
                  <a:t>A synthetic 2-dimensional problem was tested[3]: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charset="0"/>
                            </a:rPr>
                            <m:t>𝑓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acc>
                            <m:accPr>
                              <m:chr m:val="⃗"/>
                              <m:ctrlPr>
                                <a:rPr lang="es-ES" sz="2800" b="0" i="1" smtClean="0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s-ES" sz="28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s-I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5.1</m:t>
                                  </m:r>
                                </m:num>
                                <m:den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4</m:t>
                                  </m:r>
                                  <m:sSup>
                                    <m:sSupPr>
                                      <m:ctrlPr>
                                        <a:rPr lang="es-ES" sz="2800" b="0" i="1" smtClean="0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s-ES" sz="2800" b="0" i="1" smtClean="0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e>
                                    <m:sup>
                                      <m:r>
                                        <a:rPr lang="es-ES" sz="2800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sSubSup>
                                <m:sSubSup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5</m:t>
                                  </m:r>
                                </m:num>
                                <m:den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𝜋</m:t>
                                  </m:r>
                                </m:den>
                              </m:f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−6</m:t>
                              </m:r>
                            </m:e>
                          </m:d>
                        </m:e>
                        <m:sup>
                          <m:r>
                            <a:rPr lang="es-ES" sz="2800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s-ES" sz="2800" b="0" i="1" smtClean="0">
                          <a:latin typeface="Cambria Math" charset="0"/>
                        </a:rPr>
                        <m:t>+10</m:t>
                      </m:r>
                      <m:d>
                        <m:dPr>
                          <m:begChr m:val="["/>
                          <m:endChr m:val="]"/>
                          <m:ctrlPr>
                            <a:rPr lang="pt-BR" sz="2800" b="0" i="1" smtClean="0">
                              <a:latin typeface="Cambria Math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is-I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8</m:t>
                                  </m:r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𝜋</m:t>
                                  </m:r>
                                </m:den>
                              </m:f>
                            </m:e>
                          </m:d>
                          <m:func>
                            <m:funcPr>
                              <m:ctrlPr>
                                <a:rPr lang="es-ES" sz="2800" b="0" i="1" smtClean="0">
                                  <a:latin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s-ES" sz="2800" b="0" i="0" smtClean="0">
                                  <a:latin typeface="Cambria Math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s-ES" sz="28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ES" sz="2800" b="0" i="1" smtClean="0">
                                          <a:latin typeface="Cambria Math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s-ES" sz="2800" b="0" i="1" smtClean="0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  <m:r>
                            <a:rPr lang="es-ES" sz="2800" b="0" i="1" smtClean="0">
                              <a:latin typeface="Cambria Math" charset="0"/>
                            </a:rPr>
                            <m:t>+1</m:t>
                          </m:r>
                        </m:e>
                      </m:d>
                    </m:oMath>
                  </m:oMathPara>
                </a14:m>
                <a:endParaRPr lang="en-US" sz="2800" dirty="0" smtClean="0"/>
              </a:p>
              <a:p>
                <a:endParaRPr lang="en-US" sz="28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𝑓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dPr>
                        <m:e>
                          <m:acc>
                            <m:accPr>
                              <m:chr m:val="⃗"/>
                              <m:ctrlPr>
                                <a:rPr lang="es-ES" sz="2800" i="1"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s-ES" sz="2800" i="1">
                                  <a:latin typeface="Cambria Math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r>
                        <a:rPr lang="es-ES" sz="2800" b="0" i="1" smtClean="0">
                          <a:latin typeface="Cambria Math" charset="0"/>
                        </a:rPr>
                        <m:t>=−</m:t>
                      </m:r>
                      <m:rad>
                        <m:radPr>
                          <m:degHide m:val="on"/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ctrlPr>
                                <a:rPr lang="es-E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10.5−</m:t>
                              </m:r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s-E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+5.5</m:t>
                              </m:r>
                            </m:e>
                          </m:d>
                          <m:d>
                            <m:dPr>
                              <m:ctrlPr>
                                <a:rPr lang="es-E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+0.5</m:t>
                              </m:r>
                            </m:e>
                          </m:d>
                        </m:e>
                      </m:rad>
                      <m:r>
                        <a:rPr lang="es-ES" sz="2800" b="0" i="1" smtClean="0">
                          <a:latin typeface="Cambria Math" charset="0"/>
                        </a:rPr>
                        <m:t>−</m:t>
                      </m:r>
                      <m:f>
                        <m:f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s-ES" sz="2800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s-ES" sz="2800" b="0" i="1" smtClean="0">
                              <a:latin typeface="Cambria Math" charset="0"/>
                            </a:rPr>
                            <m:t>30</m:t>
                          </m:r>
                        </m:den>
                      </m:f>
                      <m:sSup>
                        <m:sSup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is-I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" sz="28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s-E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5.1</m:t>
                                  </m:r>
                                </m:num>
                                <m:den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4</m:t>
                                  </m:r>
                                  <m:sSup>
                                    <m:sSupPr>
                                      <m:ctrlPr>
                                        <a:rPr lang="es-ES" sz="2800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s-ES" sz="2800" i="1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e>
                                    <m:sup>
                                      <m:r>
                                        <a:rPr lang="es-ES" sz="28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sSubSup>
                                <m:sSubSupPr>
                                  <m:ctrlPr>
                                    <a:rPr lang="es-ES" sz="2800" i="1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s-ES" sz="2800" b="0" i="1" smtClean="0">
                                  <a:latin typeface="Cambria Math" charset="0"/>
                                </a:rPr>
                                <m:t>−6</m:t>
                              </m:r>
                            </m:e>
                          </m:d>
                        </m:e>
                        <m:sup>
                          <m:r>
                            <a:rPr lang="es-ES" sz="2800" b="0" i="1" smtClean="0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s-ES" sz="2800" b="0" i="1" smtClean="0">
                          <a:latin typeface="Cambria Math" charset="0"/>
                        </a:rPr>
                        <m:t>−</m:t>
                      </m:r>
                      <m:f>
                        <m:fPr>
                          <m:ctrlPr>
                            <a:rPr lang="es-ES" sz="28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s-ES" sz="2800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s-ES" sz="2800" b="0" i="1" smtClean="0">
                              <a:latin typeface="Cambria Math" charset="0"/>
                            </a:rPr>
                            <m:t>3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pt-BR" sz="2800" i="1">
                              <a:latin typeface="Cambria Math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is-I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s-ES" sz="2800" i="1">
                                  <a:latin typeface="Cambria Math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es-E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8</m:t>
                                  </m:r>
                                  <m:r>
                                    <a:rPr lang="es-ES" sz="2800" i="1">
                                      <a:latin typeface="Cambria Math" charset="0"/>
                                    </a:rPr>
                                    <m:t>𝜋</m:t>
                                  </m:r>
                                </m:den>
                              </m:f>
                            </m:e>
                          </m:d>
                          <m:func>
                            <m:funcPr>
                              <m:ctrlPr>
                                <a:rPr lang="es-ES" sz="2800" i="1">
                                  <a:latin typeface="Cambria Math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s-ES" sz="2800">
                                  <a:latin typeface="Cambria Math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s-ES" sz="28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s-ES" sz="2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ES" sz="2800" i="1">
                                          <a:latin typeface="Cambria Math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s-ES" sz="2800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func>
                          <m:r>
                            <a:rPr lang="es-ES" sz="2800" i="1">
                              <a:latin typeface="Cambria Math" charset="0"/>
                            </a:rPr>
                            <m:t>+1</m:t>
                          </m:r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35" name="TextBox 1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20799" y="27239098"/>
                <a:ext cx="14795093" cy="2845394"/>
              </a:xfrm>
              <a:prstGeom prst="rect">
                <a:avLst/>
              </a:prstGeom>
              <a:blipFill rotWithShape="0">
                <a:blip r:embed="rId15"/>
                <a:stretch>
                  <a:fillRect l="-1071" t="-38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6" name="Picture 13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2304776" y="3908507"/>
            <a:ext cx="4652224" cy="3696632"/>
          </a:xfrm>
          <a:prstGeom prst="rect">
            <a:avLst/>
          </a:prstGeom>
        </p:spPr>
      </p:pic>
      <p:pic>
        <p:nvPicPr>
          <p:cNvPr id="137" name="Picture 136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505680" y="3959714"/>
            <a:ext cx="4663925" cy="3645425"/>
          </a:xfrm>
          <a:prstGeom prst="rect">
            <a:avLst/>
          </a:prstGeom>
        </p:spPr>
      </p:pic>
      <p:pic>
        <p:nvPicPr>
          <p:cNvPr id="138" name="Picture 137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965115" y="14077267"/>
            <a:ext cx="3703441" cy="1851721"/>
          </a:xfrm>
          <a:prstGeom prst="rect">
            <a:avLst/>
          </a:prstGeom>
        </p:spPr>
      </p:pic>
      <p:pic>
        <p:nvPicPr>
          <p:cNvPr id="139" name="Picture 138"/>
          <p:cNvPicPr>
            <a:picLocks noChangeAspect="1"/>
          </p:cNvPicPr>
          <p:nvPr/>
        </p:nvPicPr>
        <p:blipFill rotWithShape="1">
          <a:blip r:embed="rId19"/>
          <a:srcRect l="6059" t="19555" r="5804"/>
          <a:stretch/>
        </p:blipFill>
        <p:spPr>
          <a:xfrm>
            <a:off x="11633326" y="17230787"/>
            <a:ext cx="4437483" cy="2820712"/>
          </a:xfrm>
          <a:prstGeom prst="rect">
            <a:avLst/>
          </a:prstGeom>
        </p:spPr>
      </p:pic>
      <p:pic>
        <p:nvPicPr>
          <p:cNvPr id="140" name="Picture 139"/>
          <p:cNvPicPr>
            <a:picLocks noChangeAspect="1"/>
          </p:cNvPicPr>
          <p:nvPr/>
        </p:nvPicPr>
        <p:blipFill rotWithShape="1">
          <a:blip r:embed="rId20"/>
          <a:srcRect l="3309" t="10945" r="6069" b="12189"/>
          <a:stretch/>
        </p:blipFill>
        <p:spPr>
          <a:xfrm>
            <a:off x="20462126" y="17708233"/>
            <a:ext cx="2318770" cy="1343365"/>
          </a:xfrm>
          <a:prstGeom prst="rect">
            <a:avLst/>
          </a:prstGeom>
        </p:spPr>
      </p:pic>
      <p:cxnSp>
        <p:nvCxnSpPr>
          <p:cNvPr id="142" name="Elbow Connector 141"/>
          <p:cNvCxnSpPr>
            <a:stCxn id="117" idx="3"/>
            <a:endCxn id="129" idx="0"/>
          </p:cNvCxnSpPr>
          <p:nvPr/>
        </p:nvCxnSpPr>
        <p:spPr>
          <a:xfrm>
            <a:off x="16191348" y="13357341"/>
            <a:ext cx="2260485" cy="846520"/>
          </a:xfrm>
          <a:prstGeom prst="bentConnector2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145"/>
          <p:cNvCxnSpPr>
            <a:stCxn id="118" idx="3"/>
            <a:endCxn id="129" idx="2"/>
          </p:cNvCxnSpPr>
          <p:nvPr/>
        </p:nvCxnSpPr>
        <p:spPr>
          <a:xfrm flipV="1">
            <a:off x="16111808" y="16176100"/>
            <a:ext cx="2340025" cy="365040"/>
          </a:xfrm>
          <a:prstGeom prst="bentConnector2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/>
          <p:cNvSpPr txBox="1"/>
          <p:nvPr/>
        </p:nvSpPr>
        <p:spPr>
          <a:xfrm>
            <a:off x="23500848" y="19553924"/>
            <a:ext cx="5963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A Gaussian process regression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69" name="Picture 168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1852694" y="21689540"/>
            <a:ext cx="3615295" cy="42685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7791" y="21691677"/>
            <a:ext cx="3619834" cy="4210090"/>
          </a:xfrm>
          <a:prstGeom prst="rect">
            <a:avLst/>
          </a:prstGeom>
        </p:spPr>
      </p:pic>
      <p:cxnSp>
        <p:nvCxnSpPr>
          <p:cNvPr id="92" name="Elbow Connector 91"/>
          <p:cNvCxnSpPr>
            <a:stCxn id="129" idx="3"/>
            <a:endCxn id="130" idx="0"/>
          </p:cNvCxnSpPr>
          <p:nvPr/>
        </p:nvCxnSpPr>
        <p:spPr>
          <a:xfrm flipH="1">
            <a:off x="18566770" y="15189981"/>
            <a:ext cx="2145548" cy="2567178"/>
          </a:xfrm>
          <a:prstGeom prst="bentConnector4">
            <a:avLst>
              <a:gd name="adj1" fmla="val -10655"/>
              <a:gd name="adj2" fmla="val 69206"/>
            </a:avLst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31166012" y="8372878"/>
            <a:ext cx="11935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Plasm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a 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CVD technique for graphene manufacturing over copper foils:  </a:t>
            </a:r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  <p:cxnSp>
        <p:nvCxnSpPr>
          <p:cNvPr id="85" name="Straight Arrow Connector 84"/>
          <p:cNvCxnSpPr/>
          <p:nvPr/>
        </p:nvCxnSpPr>
        <p:spPr>
          <a:xfrm flipV="1">
            <a:off x="15449522" y="23738670"/>
            <a:ext cx="96459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V="1">
            <a:off x="20591103" y="23691582"/>
            <a:ext cx="96459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 flipV="1">
            <a:off x="25620197" y="23601356"/>
            <a:ext cx="96459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 flipV="1">
            <a:off x="20574000" y="24307800"/>
            <a:ext cx="96459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 flipH="1" flipV="1">
            <a:off x="25652011" y="24307800"/>
            <a:ext cx="964593" cy="0"/>
          </a:xfrm>
          <a:prstGeom prst="straightConnector1">
            <a:avLst/>
          </a:prstGeom>
          <a:ln w="635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" t="4137" r="4893"/>
          <a:stretch/>
        </p:blipFill>
        <p:spPr>
          <a:xfrm>
            <a:off x="36995087" y="14368801"/>
            <a:ext cx="5776752" cy="415177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7779" y="9064432"/>
            <a:ext cx="10342675" cy="444110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" t="7299" r="8123"/>
          <a:stretch/>
        </p:blipFill>
        <p:spPr>
          <a:xfrm>
            <a:off x="31355989" y="14403163"/>
            <a:ext cx="5151988" cy="408305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/>
              <p:cNvSpPr txBox="1"/>
              <p:nvPr/>
            </p:nvSpPr>
            <p:spPr>
              <a:xfrm>
                <a:off x="26704249" y="28184330"/>
                <a:ext cx="378691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s-E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15</m:t>
                          </m:r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s-ES" sz="2800" i="1">
                          <a:latin typeface="Cambria Math" charset="0"/>
                        </a:rPr>
                        <m:t>−5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s-ES" sz="28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15</m:t>
                          </m:r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  <m:oMath xmlns:m="http://schemas.openxmlformats.org/officeDocument/2006/math"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s-ES" sz="2800" i="1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i="1">
                              <a:latin typeface="Cambria Math" charset="0"/>
                            </a:rPr>
                            <m:t>1</m:t>
                          </m:r>
                        </m:sub>
                        <m:sup>
                          <m:r>
                            <a:rPr lang="es-ES" sz="2800" i="1">
                              <a:latin typeface="Cambria Math" charset="0"/>
                            </a:rPr>
                            <m:t>′</m:t>
                          </m:r>
                        </m:sup>
                      </m:sSubSup>
                      <m:r>
                        <a:rPr lang="es-ES" sz="2800" i="1">
                          <a:latin typeface="Cambria Math" charset="0"/>
                        </a:rPr>
                        <m:t>+ </m:t>
                      </m:r>
                      <m:r>
                        <m:rPr>
                          <m:sty m:val="p"/>
                        </m:rPr>
                        <a:rPr lang="es-ES" sz="2800" i="1">
                          <a:latin typeface="Cambria Math" charset="0"/>
                        </a:rPr>
                        <m:t>ϵ</m:t>
                      </m:r>
                    </m:oMath>
                    <m:oMath xmlns:m="http://schemas.openxmlformats.org/officeDocument/2006/math">
                      <m:sSub>
                        <m:sSub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s-ES" sz="2800" i="1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es-ES" sz="28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s-ES" sz="2800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charset="0"/>
                            </a:rPr>
                            <m:t>2</m:t>
                          </m:r>
                        </m:sub>
                        <m:sup>
                          <m:r>
                            <a:rPr lang="es-ES" sz="2800" i="1">
                              <a:latin typeface="Cambria Math" charset="0"/>
                            </a:rPr>
                            <m:t>′</m:t>
                          </m:r>
                        </m:sup>
                      </m:sSubSup>
                      <m:r>
                        <a:rPr lang="es-ES" sz="2800" i="1">
                          <a:latin typeface="Cambria Math" charset="0"/>
                        </a:rPr>
                        <m:t>+ </m:t>
                      </m:r>
                      <m:r>
                        <m:rPr>
                          <m:sty m:val="p"/>
                        </m:rPr>
                        <a:rPr lang="es-ES" sz="2800" i="1">
                          <a:latin typeface="Cambria Math" charset="0"/>
                        </a:rPr>
                        <m:t>ϵ</m:t>
                      </m:r>
                    </m:oMath>
                    <m:oMath xmlns:m="http://schemas.openxmlformats.org/officeDocument/2006/math">
                      <m:r>
                        <a:rPr lang="es-ES" sz="2800" i="1">
                          <a:latin typeface="Cambria Math" charset="0"/>
                        </a:rPr>
                        <m:t>𝜖</m:t>
                      </m:r>
                      <m:r>
                        <a:rPr lang="es-ES" sz="2800" i="1">
                          <a:latin typeface="Cambria Math" charset="0"/>
                        </a:rPr>
                        <m:t>∼</m:t>
                      </m:r>
                      <m:r>
                        <a:rPr lang="es-E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𝒩</m:t>
                      </m:r>
                      <m:r>
                        <a:rPr lang="es-E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(0,</m:t>
                      </m:r>
                      <m:sSup>
                        <m:sSupPr>
                          <m:ctrlPr>
                            <a:rPr lang="es-E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pPr>
                        <m:e>
                          <m:r>
                            <a:rPr lang="es-E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𝜎</m:t>
                          </m:r>
                        </m:e>
                        <m:sup>
                          <m:r>
                            <a:rPr lang="es-E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</m:t>
                          </m:r>
                        </m:sup>
                      </m:sSup>
                      <m:r>
                        <a:rPr lang="es-E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s-ES" sz="2800" dirty="0"/>
              </a:p>
            </p:txBody>
          </p:sp>
        </mc:Choice>
        <mc:Fallback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04249" y="28184330"/>
                <a:ext cx="3786918" cy="2246769"/>
              </a:xfrm>
              <a:prstGeom prst="rect">
                <a:avLst/>
              </a:prstGeom>
              <a:blipFill rotWithShape="0">
                <a:blip r:embed="rId2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3" name="Rounded Rectangle 102"/>
          <p:cNvSpPr/>
          <p:nvPr/>
        </p:nvSpPr>
        <p:spPr>
          <a:xfrm>
            <a:off x="31270021" y="23167170"/>
            <a:ext cx="11631168" cy="11430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solidFill>
                  <a:schemeClr val="accent5">
                    <a:lumMod val="75000"/>
                  </a:schemeClr>
                </a:solidFill>
              </a:rPr>
              <a:t>Acknowledgments…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1288640" y="24454170"/>
            <a:ext cx="11529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200" dirty="0" err="1" smtClean="0">
                <a:latin typeface="Arial Hebrew" charset="-79"/>
                <a:ea typeface="Arial Hebrew" charset="-79"/>
                <a:cs typeface="Arial Hebrew" charset="-79"/>
              </a:rPr>
              <a:t>Majed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 A </a:t>
            </a:r>
            <a:r>
              <a:rPr lang="en-US" sz="3200" dirty="0" err="1" smtClean="0">
                <a:latin typeface="Arial Hebrew" charset="-79"/>
                <a:ea typeface="Arial Hebrew" charset="-79"/>
                <a:cs typeface="Arial Hebrew" charset="-79"/>
              </a:rPr>
              <a:t>Alrefae</a:t>
            </a:r>
            <a:r>
              <a:rPr lang="en-US" sz="3200" dirty="0" smtClean="0">
                <a:latin typeface="Arial Hebrew" charset="-79"/>
                <a:ea typeface="Arial Hebrew" charset="-79"/>
                <a:cs typeface="Arial Hebrew" charset="-79"/>
              </a:rPr>
              <a:t> and the team working with professor Tim Fisher for providing experimental data on the CVD process.</a:t>
            </a:r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4506977" y="7649315"/>
            <a:ext cx="5963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Pareto fronts for different cases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33686960" y="13598368"/>
            <a:ext cx="869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G/D ratios on the sides of the copper foil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31395691" y="18374729"/>
            <a:ext cx="112910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latin typeface="Arial" charset="0"/>
                <a:ea typeface="Arial" charset="0"/>
                <a:cs typeface="Arial" charset="0"/>
              </a:rPr>
              <a:t>Resulting </a:t>
            </a:r>
            <a:r>
              <a:rPr lang="en-US" sz="3200" i="1">
                <a:latin typeface="Arial" charset="0"/>
                <a:ea typeface="Arial" charset="0"/>
                <a:cs typeface="Arial" charset="0"/>
              </a:rPr>
              <a:t>Pareto </a:t>
            </a:r>
            <a:r>
              <a:rPr lang="en-US" sz="3200" i="1" smtClean="0">
                <a:latin typeface="Arial" charset="0"/>
                <a:ea typeface="Arial" charset="0"/>
                <a:cs typeface="Arial" charset="0"/>
              </a:rPr>
              <a:t>front and set </a:t>
            </a:r>
            <a:r>
              <a:rPr lang="en-US" sz="3200" i="1" dirty="0" smtClean="0">
                <a:latin typeface="Arial" charset="0"/>
                <a:ea typeface="Arial" charset="0"/>
                <a:cs typeface="Arial" charset="0"/>
              </a:rPr>
              <a:t>of chosen optimal experiments</a:t>
            </a:r>
            <a:endParaRPr lang="en-US" sz="3200" i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91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Theme2</Template>
  <TotalTime>1175</TotalTime>
  <Words>402</Words>
  <Application>Microsoft Macintosh PowerPoint</Application>
  <PresentationFormat>Custom</PresentationFormat>
  <Paragraphs>71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 Hebrew</vt:lpstr>
      <vt:lpstr>Calibri</vt:lpstr>
      <vt:lpstr>Cambria Math</vt:lpstr>
      <vt:lpstr>Arial</vt:lpstr>
      <vt:lpstr>Theme2</vt:lpstr>
      <vt:lpstr>PowerPoint Presentation</vt:lpstr>
    </vt:vector>
  </TitlesOfParts>
  <Manager/>
  <Company>Engineering Computer Network</Company>
  <LinksUpToDate>false</LinksUpToDate>
  <SharedDoc>false</SharedDoc>
  <HyperlinkBase/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Rush, Megan M</dc:creator>
  <cp:keywords/>
  <dc:description/>
  <cp:lastModifiedBy>Juan Sebastian Martinez Carvajal</cp:lastModifiedBy>
  <cp:revision>111</cp:revision>
  <cp:lastPrinted>2016-07-21T15:23:30Z</cp:lastPrinted>
  <dcterms:created xsi:type="dcterms:W3CDTF">2014-02-13T19:35:39Z</dcterms:created>
  <dcterms:modified xsi:type="dcterms:W3CDTF">2016-07-25T16:35:31Z</dcterms:modified>
  <cp:category/>
</cp:coreProperties>
</file>

<file path=docProps/thumbnail.jpeg>
</file>